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8"/>
  </p:notesMasterIdLst>
  <p:sldIdLst>
    <p:sldId id="319" r:id="rId3"/>
    <p:sldId id="269" r:id="rId4"/>
    <p:sldId id="302" r:id="rId5"/>
    <p:sldId id="303" r:id="rId6"/>
    <p:sldId id="304" r:id="rId7"/>
    <p:sldId id="308" r:id="rId8"/>
    <p:sldId id="305" r:id="rId9"/>
    <p:sldId id="316" r:id="rId10"/>
    <p:sldId id="306" r:id="rId11"/>
    <p:sldId id="309" r:id="rId12"/>
    <p:sldId id="310" r:id="rId13"/>
    <p:sldId id="311" r:id="rId14"/>
    <p:sldId id="312" r:id="rId15"/>
    <p:sldId id="313" r:id="rId16"/>
    <p:sldId id="31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196E7-F9F1-44D8-A41B-A78376980973}" type="datetimeFigureOut">
              <a:rPr lang="en-GB" smtClean="0"/>
              <a:pPr/>
              <a:t>08/04/2020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7BE9F-6893-445A-BAE6-04331B1448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06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>
                <a:latin typeface="Comic Sans MS" pitchFamily="66" charset="0"/>
              </a:rPr>
              <a:t>Dec 2011. Kindly contributed to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www.skillsworkshop.org </a:t>
            </a:r>
            <a:r>
              <a:rPr lang="en-US" dirty="0" smtClean="0"/>
              <a:t>by Louise Dumbell.</a:t>
            </a:r>
            <a:r>
              <a:rPr lang="en-GB" dirty="0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omic Sans MS" pitchFamily="66" charset="0"/>
              </a:rPr>
              <a:t>Dec 2011. Kindly contributed to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www.skillsworkshop.org </a:t>
            </a:r>
            <a:r>
              <a:rPr lang="en-US" dirty="0" smtClean="0"/>
              <a:t>by Louise Dumbell.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7BE9F-6893-445A-BAE6-04331B14486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481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omic Sans MS" pitchFamily="66" charset="0"/>
              </a:rPr>
              <a:t>Dec 2011. Kindly contributed to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www.skillsworkshop.org </a:t>
            </a:r>
            <a:r>
              <a:rPr lang="en-US" dirty="0" smtClean="0"/>
              <a:t>by Louise Dumbell.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7BE9F-6893-445A-BAE6-04331B14486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828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omic Sans MS" pitchFamily="66" charset="0"/>
              </a:rPr>
              <a:t>Dec 2011. Kindly contributed to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www.skillsworkshop.org </a:t>
            </a:r>
            <a:r>
              <a:rPr lang="en-US" dirty="0" smtClean="0"/>
              <a:t>by Louise Dumbell.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7BE9F-6893-445A-BAE6-04331B14486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491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Comic Sans MS" pitchFamily="66" charset="0"/>
              </a:rPr>
              <a:t>Dec 2011. Kindly contributed to </a:t>
            </a:r>
            <a:r>
              <a:rPr lang="en-US" dirty="0" smtClean="0">
                <a:solidFill>
                  <a:schemeClr val="accent2"/>
                </a:solidFill>
                <a:latin typeface="Comic Sans MS" pitchFamily="66" charset="0"/>
              </a:rPr>
              <a:t>www.skillsworkshop.org </a:t>
            </a:r>
            <a:r>
              <a:rPr lang="en-US" dirty="0" smtClean="0"/>
              <a:t>by Louise Dumbell.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7BE9F-6893-445A-BAE6-04331B14486C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85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AB2B1-BA73-4EBE-B384-A12264B2A3C1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657F-7684-45CB-9F16-DA4129F304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CCD67-994F-4602-8BC6-8B722434731A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C057B-21D4-4DA6-A34E-3DFA253FF0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8769E-639D-4F74-86EA-CE905EBFBC1E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63634-0EDC-4543-BF92-2DD5EAFF7B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DBF5F9">
                    <a:shade val="90000"/>
                  </a:srgbClr>
                </a:solidFill>
                <a:latin typeface="Arial" charset="0"/>
              </a:defRPr>
            </a:lvl1pPr>
          </a:lstStyle>
          <a:p>
            <a:pPr>
              <a:defRPr/>
            </a:pPr>
            <a:fld id="{7E236407-E95D-435B-9827-FE769486F763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DBF5F9">
                    <a:shade val="90000"/>
                  </a:srgb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DBF5F9">
                    <a:shade val="90000"/>
                  </a:srgbClr>
                </a:solidFill>
                <a:latin typeface="Arial" charset="0"/>
              </a:defRPr>
            </a:lvl1pPr>
          </a:lstStyle>
          <a:p>
            <a:pPr>
              <a:defRPr/>
            </a:pPr>
            <a:fld id="{3E7DF5BE-9167-4A65-9254-70410D0B53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460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5EEA57C-97BC-4ED8-A6B8-E653E9C50125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4C531BA-B632-4AC7-A2BE-C7EE75C18B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26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DBF5F9">
                    <a:shade val="90000"/>
                  </a:srgbClr>
                </a:solidFill>
                <a:latin typeface="Arial" charset="0"/>
              </a:defRPr>
            </a:lvl1pPr>
          </a:lstStyle>
          <a:p>
            <a:pPr>
              <a:defRPr/>
            </a:pPr>
            <a:fld id="{F6C05AB7-AE1C-4BAE-A723-217024ADCE74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DBF5F9">
                    <a:shade val="90000"/>
                  </a:srgb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DBF5F9">
                    <a:shade val="90000"/>
                  </a:srgbClr>
                </a:solidFill>
                <a:latin typeface="Arial" charset="0"/>
              </a:defRPr>
            </a:lvl1pPr>
          </a:lstStyle>
          <a:p>
            <a:pPr>
              <a:defRPr/>
            </a:pPr>
            <a:fld id="{D8D75F23-46E2-40C2-B8C8-6E6D594D07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616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B23678B-2050-4999-AFFB-05D1CA141FDB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6A563A9-33A2-4ED9-8B9E-EADF28000E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231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98C8500-9E10-4D31-8CAC-8597729CBF0B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C695EBC-AC82-40E4-B3F5-6CD2972350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22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533E254-2641-45E8-81F8-4FB3AD331E74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06E8D88-B1EE-4561-BB26-D1B7085267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953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0FC899B-4D28-46BB-A067-19AB6ECE1177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82C248A-76F8-4324-B51B-F98697348A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752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B22E6B1-734F-4E3A-A7A3-DF2F364D3B94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1591AA4-ABD5-4012-B4C1-2277786530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387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146DB-08F2-4D12-8CCE-962B52A630D4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13F61-8270-4FC8-882B-87C869EDDE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A8FB51D-DF16-4935-B70C-BE08C204D1B3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A94364E-C840-4813-830E-82F40A5D67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837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6C2BAF4-AD8A-402C-B8D1-3268E95EF809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5EDD2EB-2697-46BB-88D4-B05FC53D4F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205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C3248EF-3EF1-4274-A65C-32789B07B46C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6C8538F-25D0-4C51-ACBA-6CFC5E4962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90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44315-70B7-4AE1-BDA1-3F375EAF85C2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DAA67-3CA0-4659-9631-DF767DE206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7067C-1D39-48B9-BDCC-ABB0B4FF7082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E07C-67B3-4C08-AF6C-74B5373204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066FB-9440-424A-9D5D-4E58B74965AC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9B183-424C-4F08-8871-DFE8F55C1E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5A8AA-B72D-49F4-A400-9AB83989B021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18EA8-5A75-46B9-A788-E562F7733F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E7547-21A2-4CC8-8219-68C2E09222AD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24B4-4E1D-46FB-929E-89F55A50BD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577C2-3348-4BA6-A400-0C4D5B2304A6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E8702-BF98-4674-B4F6-F46FC38B85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2905B-B855-41A0-BE89-707221FEB802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13110-5275-469E-A3F7-B84818E1B1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6ED40-2BAC-44BF-8A7E-47BCDA764100}" type="datetimeFigureOut">
              <a:rPr lang="en-GB"/>
              <a:pPr>
                <a:defRPr/>
              </a:pPr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022256B-D6C5-4560-A36B-072772A2B5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Calibri"/>
              </a:defRPr>
            </a:lvl1pPr>
          </a:lstStyle>
          <a:p>
            <a:pPr>
              <a:defRPr/>
            </a:pPr>
            <a:fld id="{D518BF8B-31FD-49A4-ADFC-DDE1DB015DFB}" type="datetimeFigureOut">
              <a:rPr lang="en-US"/>
              <a:pPr>
                <a:defRPr/>
              </a:pPr>
              <a:t>4/8/2020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Calibri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04617B">
                    <a:shade val="90000"/>
                  </a:srgbClr>
                </a:solidFill>
                <a:latin typeface="Calibri"/>
              </a:defRPr>
            </a:lvl1pPr>
          </a:lstStyle>
          <a:p>
            <a:pPr>
              <a:defRPr/>
            </a:pPr>
            <a:fld id="{91FEC0AE-E1BD-4827-96F4-F9F7114605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587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killsworkshop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skillsworkshop.org/" TargetMode="External"/><Relationship Id="rId5" Type="http://schemas.openxmlformats.org/officeDocument/2006/relationships/hyperlink" Target="http://www.ofqual.gov.uk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915988" y="-675456"/>
            <a:ext cx="6464300" cy="2634431"/>
          </a:xfrm>
        </p:spPr>
        <p:txBody>
          <a:bodyPr/>
          <a:lstStyle/>
          <a:p>
            <a:pPr eaLnBrk="1" hangingPunct="1"/>
            <a:r>
              <a:rPr lang="en-GB" dirty="0" smtClean="0"/>
              <a:t>Functional Skills Maths</a:t>
            </a:r>
            <a:br>
              <a:rPr lang="en-GB" dirty="0" smtClean="0"/>
            </a:br>
            <a:r>
              <a:rPr lang="en-GB" sz="4000" dirty="0" smtClean="0"/>
              <a:t>Area, perimeter and volume</a:t>
            </a:r>
            <a:endParaRPr lang="en-GB" sz="4000" b="1" dirty="0" smtClean="0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427038" y="4119563"/>
            <a:ext cx="8434387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solidFill>
                <a:prstClr val="black"/>
              </a:solidFill>
            </a:endParaRPr>
          </a:p>
        </p:txBody>
      </p:sp>
      <p:pic>
        <p:nvPicPr>
          <p:cNvPr id="13316" name="Picture 1" descr="Description: sw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709613"/>
            <a:ext cx="13700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16"/>
          <p:cNvSpPr>
            <a:spLocks noChangeArrowheads="1"/>
          </p:cNvSpPr>
          <p:nvPr/>
        </p:nvSpPr>
        <p:spPr bwMode="auto">
          <a:xfrm>
            <a:off x="427038" y="3789040"/>
            <a:ext cx="8323262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b="1" dirty="0" smtClean="0">
                <a:latin typeface="+mn-lt"/>
              </a:rPr>
              <a:t>Underpins </a:t>
            </a:r>
            <a:r>
              <a:rPr lang="en-GB" b="1" dirty="0">
                <a:latin typeface="+mn-lt"/>
              </a:rPr>
              <a:t>the following </a:t>
            </a:r>
            <a:r>
              <a:rPr lang="en-GB" b="1" dirty="0" smtClean="0">
                <a:latin typeface="+mn-lt"/>
              </a:rPr>
              <a:t>Functional Maths coverage </a:t>
            </a:r>
            <a:r>
              <a:rPr lang="en-GB" b="1" dirty="0">
                <a:latin typeface="+mn-lt"/>
              </a:rPr>
              <a:t>&amp; range statements</a:t>
            </a:r>
          </a:p>
          <a:p>
            <a:pPr>
              <a:buFont typeface="Wingdings" pitchFamily="2" charset="2"/>
              <a:buNone/>
            </a:pPr>
            <a:r>
              <a:rPr lang="en-GB" sz="1600" b="1" dirty="0">
                <a:latin typeface="+mn-lt"/>
              </a:rPr>
              <a:t>Level 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>
                <a:latin typeface="+mn-lt"/>
              </a:rPr>
              <a:t>solve problems requiring calculation, with common measures, including money, time, length, weight, capacity &amp; temperature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>
                <a:latin typeface="+mn-lt"/>
              </a:rPr>
              <a:t>work </a:t>
            </a:r>
            <a:r>
              <a:rPr lang="en-GB" sz="1600" dirty="0">
                <a:latin typeface="+mn-lt"/>
              </a:rPr>
              <a:t>out areas and perimeters in practical situations </a:t>
            </a:r>
          </a:p>
          <a:p>
            <a:pPr>
              <a:buFont typeface="Wingdings" pitchFamily="2" charset="2"/>
              <a:buNone/>
            </a:pPr>
            <a:r>
              <a:rPr lang="en-GB" sz="1600" b="1" dirty="0">
                <a:latin typeface="+mn-lt"/>
              </a:rPr>
              <a:t>Level 2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 smtClean="0">
                <a:latin typeface="+mn-lt"/>
              </a:rPr>
              <a:t>find </a:t>
            </a:r>
            <a:r>
              <a:rPr lang="en-GB" sz="1600" dirty="0">
                <a:latin typeface="+mn-lt"/>
              </a:rPr>
              <a:t>area, perimeter and volume of common shapes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600" dirty="0">
                <a:latin typeface="+mn-lt"/>
              </a:rPr>
              <a:t>use, convert and calculate using metric and, where appropriate, imperial </a:t>
            </a:r>
            <a:r>
              <a:rPr lang="en-GB" sz="1600" dirty="0" smtClean="0">
                <a:latin typeface="+mn-lt"/>
              </a:rPr>
              <a:t>measures</a:t>
            </a:r>
          </a:p>
          <a:p>
            <a:pPr algn="r"/>
            <a:r>
              <a:rPr lang="en-GB" sz="1400" dirty="0">
                <a:latin typeface="+mn-lt"/>
                <a:hlinkClick r:id="rId5"/>
              </a:rPr>
              <a:t>http://www.ofqual.gov.uk</a:t>
            </a:r>
            <a:r>
              <a:rPr lang="en-GB" sz="1400" dirty="0" smtClean="0">
                <a:latin typeface="+mn-lt"/>
                <a:hlinkClick r:id="rId5"/>
              </a:rPr>
              <a:t>/</a:t>
            </a:r>
            <a:r>
              <a:rPr lang="en-GB" sz="1400" dirty="0" smtClean="0">
                <a:latin typeface="+mn-lt"/>
              </a:rPr>
              <a:t> </a:t>
            </a:r>
            <a:endParaRPr lang="en-GB" sz="1400" dirty="0">
              <a:latin typeface="+mn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82132" y="2132856"/>
            <a:ext cx="7711554" cy="1440160"/>
          </a:xfrm>
          <a:custGeom>
            <a:avLst/>
            <a:gdLst>
              <a:gd name="connsiteX0" fmla="*/ 0 w 8434289"/>
              <a:gd name="connsiteY0" fmla="*/ 209142 h 1254825"/>
              <a:gd name="connsiteX1" fmla="*/ 209142 w 8434289"/>
              <a:gd name="connsiteY1" fmla="*/ 0 h 1254825"/>
              <a:gd name="connsiteX2" fmla="*/ 8225147 w 8434289"/>
              <a:gd name="connsiteY2" fmla="*/ 0 h 1254825"/>
              <a:gd name="connsiteX3" fmla="*/ 8434289 w 8434289"/>
              <a:gd name="connsiteY3" fmla="*/ 209142 h 1254825"/>
              <a:gd name="connsiteX4" fmla="*/ 8434289 w 8434289"/>
              <a:gd name="connsiteY4" fmla="*/ 1045683 h 1254825"/>
              <a:gd name="connsiteX5" fmla="*/ 8225147 w 8434289"/>
              <a:gd name="connsiteY5" fmla="*/ 1254825 h 1254825"/>
              <a:gd name="connsiteX6" fmla="*/ 209142 w 8434289"/>
              <a:gd name="connsiteY6" fmla="*/ 1254825 h 1254825"/>
              <a:gd name="connsiteX7" fmla="*/ 0 w 8434289"/>
              <a:gd name="connsiteY7" fmla="*/ 1045683 h 1254825"/>
              <a:gd name="connsiteX8" fmla="*/ 0 w 8434289"/>
              <a:gd name="connsiteY8" fmla="*/ 209142 h 125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34289" h="1254825">
                <a:moveTo>
                  <a:pt x="0" y="209142"/>
                </a:moveTo>
                <a:cubicBezTo>
                  <a:pt x="0" y="93636"/>
                  <a:pt x="93636" y="0"/>
                  <a:pt x="209142" y="0"/>
                </a:cubicBezTo>
                <a:lnTo>
                  <a:pt x="8225147" y="0"/>
                </a:lnTo>
                <a:cubicBezTo>
                  <a:pt x="8340653" y="0"/>
                  <a:pt x="8434289" y="93636"/>
                  <a:pt x="8434289" y="209142"/>
                </a:cubicBezTo>
                <a:lnTo>
                  <a:pt x="8434289" y="1045683"/>
                </a:lnTo>
                <a:cubicBezTo>
                  <a:pt x="8434289" y="1161189"/>
                  <a:pt x="8340653" y="1254825"/>
                  <a:pt x="8225147" y="1254825"/>
                </a:cubicBezTo>
                <a:lnTo>
                  <a:pt x="209142" y="1254825"/>
                </a:lnTo>
                <a:cubicBezTo>
                  <a:pt x="93636" y="1254825"/>
                  <a:pt x="0" y="1161189"/>
                  <a:pt x="0" y="1045683"/>
                </a:cubicBezTo>
                <a:lnTo>
                  <a:pt x="0" y="209142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31000">
                <a:schemeClr val="accent1">
                  <a:lumMod val="40000"/>
                  <a:lumOff val="60000"/>
                </a:schemeClr>
              </a:gs>
              <a:gs pos="73000">
                <a:schemeClr val="accent1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198416" tIns="198416" rIns="198416" bIns="198416" spcCol="1270" anchor="ctr"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prstClr val="black"/>
                </a:solidFill>
                <a:cs typeface="Arial" pitchFamily="34" charset="0"/>
              </a:rPr>
              <a:t>December </a:t>
            </a:r>
            <a:r>
              <a:rPr lang="en-GB" dirty="0">
                <a:solidFill>
                  <a:prstClr val="black"/>
                </a:solidFill>
                <a:cs typeface="Arial" pitchFamily="34" charset="0"/>
              </a:rPr>
              <a:t>2011. Kindly contributed by 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dirty="0" smtClean="0">
                <a:solidFill>
                  <a:prstClr val="black"/>
                </a:solidFill>
                <a:cs typeface="Arial" pitchFamily="34" charset="0"/>
              </a:rPr>
              <a:t>Louise Dumbell</a:t>
            </a:r>
            <a:r>
              <a:rPr lang="en-GB" dirty="0" smtClean="0">
                <a:solidFill>
                  <a:prstClr val="black"/>
                </a:solidFill>
                <a:cs typeface="Arial" pitchFamily="34" charset="0"/>
              </a:rPr>
              <a:t>.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prstClr val="black"/>
                </a:solidFill>
                <a:cs typeface="Arial" pitchFamily="34" charset="0"/>
              </a:rPr>
              <a:t>Search </a:t>
            </a:r>
            <a:r>
              <a:rPr lang="en-GB" dirty="0">
                <a:solidFill>
                  <a:prstClr val="black"/>
                </a:solidFill>
                <a:cs typeface="Arial" pitchFamily="34" charset="0"/>
              </a:rPr>
              <a:t>for </a:t>
            </a:r>
            <a:r>
              <a:rPr lang="en-GB" dirty="0" smtClean="0">
                <a:solidFill>
                  <a:prstClr val="black"/>
                </a:solidFill>
                <a:cs typeface="Arial" pitchFamily="34" charset="0"/>
              </a:rPr>
              <a:t>Louise on </a:t>
            </a:r>
            <a:r>
              <a:rPr lang="en-GB" dirty="0">
                <a:solidFill>
                  <a:prstClr val="black"/>
                </a:solidFill>
                <a:cs typeface="Arial" pitchFamily="34" charset="0"/>
                <a:hlinkClick r:id="rId6"/>
              </a:rPr>
              <a:t>www.skillsworkshop.org</a:t>
            </a:r>
            <a:r>
              <a:rPr lang="en-GB" dirty="0">
                <a:solidFill>
                  <a:prstClr val="black"/>
                </a:solidFill>
                <a:cs typeface="Arial" pitchFamily="34" charset="0"/>
              </a:rPr>
              <a:t> </a:t>
            </a:r>
            <a:endParaRPr lang="en-GB" dirty="0" smtClean="0">
              <a:solidFill>
                <a:prstClr val="black"/>
              </a:solidFill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GB" dirty="0">
                <a:solidFill>
                  <a:srgbClr val="000000"/>
                </a:solidFill>
                <a:cs typeface="Arial" pitchFamily="34" charset="0"/>
              </a:rPr>
              <a:t>Please refer to the download page for this resource on skillsworkshop.org for detailed curriculum links and related resources. </a:t>
            </a:r>
            <a:endParaRPr lang="en-GB" dirty="0">
              <a:solidFill>
                <a:prstClr val="black"/>
              </a:solidFill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50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680520"/>
          </a:xfrm>
        </p:spPr>
        <p:txBody>
          <a:bodyPr/>
          <a:lstStyle/>
          <a:p>
            <a:r>
              <a:rPr lang="en-GB" dirty="0" smtClean="0"/>
              <a:t>Radius = 5.2 mm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Area = </a:t>
            </a:r>
            <a:r>
              <a:rPr lang="el-GR" dirty="0" smtClean="0"/>
              <a:t>π</a:t>
            </a:r>
            <a:r>
              <a:rPr lang="en-GB" dirty="0" smtClean="0"/>
              <a:t> x 5.2</a:t>
            </a:r>
            <a:r>
              <a:rPr lang="en-GB" baseline="30000" dirty="0" smtClean="0"/>
              <a:t>2</a:t>
            </a:r>
          </a:p>
          <a:p>
            <a:pPr>
              <a:buNone/>
            </a:pPr>
            <a:r>
              <a:rPr lang="en-GB" dirty="0" smtClean="0"/>
              <a:t>		   = 3.142 x 5.2 x 5.2</a:t>
            </a:r>
          </a:p>
          <a:p>
            <a:pPr>
              <a:buNone/>
            </a:pPr>
            <a:r>
              <a:rPr lang="en-GB" dirty="0" smtClean="0"/>
              <a:t>		   = 84.95 mm</a:t>
            </a:r>
            <a:r>
              <a:rPr lang="en-GB" baseline="30000" dirty="0" smtClean="0"/>
              <a:t>2</a:t>
            </a:r>
            <a:endParaRPr lang="en-GB" dirty="0" smtClean="0"/>
          </a:p>
          <a:p>
            <a:endParaRPr lang="en-GB" dirty="0"/>
          </a:p>
        </p:txBody>
      </p:sp>
      <p:grpSp>
        <p:nvGrpSpPr>
          <p:cNvPr id="5" name="Group 7"/>
          <p:cNvGrpSpPr/>
          <p:nvPr/>
        </p:nvGrpSpPr>
        <p:grpSpPr>
          <a:xfrm>
            <a:off x="2843808" y="2132856"/>
            <a:ext cx="2232248" cy="2160240"/>
            <a:chOff x="2915816" y="2708920"/>
            <a:chExt cx="2808312" cy="2592288"/>
          </a:xfrm>
        </p:grpSpPr>
        <p:sp>
          <p:nvSpPr>
            <p:cNvPr id="4" name="Oval 3"/>
            <p:cNvSpPr/>
            <p:nvPr/>
          </p:nvSpPr>
          <p:spPr>
            <a:xfrm>
              <a:off x="2915816" y="2708920"/>
              <a:ext cx="2808312" cy="25922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V="1">
              <a:off x="4355976" y="2780928"/>
              <a:ext cx="504056" cy="12241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area of a triangle?</a:t>
            </a:r>
          </a:p>
          <a:p>
            <a:pPr marL="0" indent="0">
              <a:buNone/>
            </a:pPr>
            <a:r>
              <a:rPr lang="en-GB" dirty="0" smtClean="0"/>
              <a:t>A triangle is half of a rectangle so the area of a triangle is: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½ x base x height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3851920" y="2996952"/>
            <a:ext cx="2952328" cy="1584176"/>
            <a:chOff x="1979712" y="3429000"/>
            <a:chExt cx="2952328" cy="1584176"/>
          </a:xfrm>
        </p:grpSpPr>
        <p:sp>
          <p:nvSpPr>
            <p:cNvPr id="6" name="Rectangle 5"/>
            <p:cNvSpPr/>
            <p:nvPr/>
          </p:nvSpPr>
          <p:spPr>
            <a:xfrm>
              <a:off x="1979712" y="3429000"/>
              <a:ext cx="2952328" cy="15841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979712" y="3429000"/>
              <a:ext cx="2952328" cy="15841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>
              <a:buNone/>
            </a:pPr>
            <a:r>
              <a:rPr lang="en-GB" dirty="0" smtClean="0"/>
              <a:t>					1.2 m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3.1 m</a:t>
            </a:r>
          </a:p>
          <a:p>
            <a:pPr>
              <a:buNone/>
            </a:pPr>
            <a:r>
              <a:rPr lang="en-GB" dirty="0" smtClean="0"/>
              <a:t>Area = ½ x 3.1 x 1.2</a:t>
            </a:r>
          </a:p>
          <a:p>
            <a:pPr>
              <a:buNone/>
            </a:pPr>
            <a:r>
              <a:rPr lang="en-GB" dirty="0" smtClean="0"/>
              <a:t>	     = 1.86 m</a:t>
            </a:r>
            <a:r>
              <a:rPr lang="en-GB" baseline="30000" dirty="0" smtClean="0"/>
              <a:t>2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39552" y="1772816"/>
            <a:ext cx="2952328" cy="1584176"/>
            <a:chOff x="1979712" y="3429000"/>
            <a:chExt cx="2952328" cy="1584176"/>
          </a:xfrm>
        </p:grpSpPr>
        <p:sp>
          <p:nvSpPr>
            <p:cNvPr id="5" name="Rectangle 4"/>
            <p:cNvSpPr/>
            <p:nvPr/>
          </p:nvSpPr>
          <p:spPr>
            <a:xfrm>
              <a:off x="1979712" y="3429000"/>
              <a:ext cx="2952328" cy="15841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979712" y="3429000"/>
              <a:ext cx="2952328" cy="15841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>
              <a:buNone/>
            </a:pPr>
            <a:r>
              <a:rPr lang="en-GB" dirty="0" smtClean="0"/>
              <a:t>							1.5 m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			     1.2 m</a:t>
            </a:r>
          </a:p>
          <a:p>
            <a:r>
              <a:rPr lang="en-GB" dirty="0" smtClean="0"/>
              <a:t>Area = ½ x 1.2 x 1.5</a:t>
            </a:r>
          </a:p>
          <a:p>
            <a:pPr>
              <a:buNone/>
            </a:pPr>
            <a:r>
              <a:rPr lang="en-GB" dirty="0" smtClean="0"/>
              <a:t>		   = 0.9 m</a:t>
            </a:r>
            <a:r>
              <a:rPr lang="en-GB" baseline="30000" dirty="0" smtClean="0"/>
              <a:t>2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2555776" y="1844824"/>
            <a:ext cx="2880320" cy="19442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5724128" y="1844824"/>
            <a:ext cx="0" cy="19442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Volume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volume of a 3-D shape?</a:t>
            </a:r>
          </a:p>
          <a:p>
            <a:pPr marL="0" indent="0">
              <a:buNone/>
            </a:pPr>
            <a:r>
              <a:rPr lang="en-GB" dirty="0" smtClean="0"/>
              <a:t>The total amount of space it takes up.</a:t>
            </a:r>
          </a:p>
          <a:p>
            <a:pPr>
              <a:buNone/>
            </a:pPr>
            <a:r>
              <a:rPr lang="en-GB" dirty="0" smtClean="0"/>
              <a:t>How do we calculate the volume of a cuboid?</a:t>
            </a:r>
          </a:p>
          <a:p>
            <a:pPr>
              <a:buNone/>
            </a:pPr>
            <a:r>
              <a:rPr lang="en-GB" dirty="0" smtClean="0"/>
              <a:t>			Length x depth x height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Volume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1.2 m</a:t>
            </a:r>
          </a:p>
          <a:p>
            <a:pPr>
              <a:buNone/>
            </a:pPr>
            <a:r>
              <a:rPr lang="en-GB" dirty="0" smtClean="0"/>
              <a:t>							  1.1 m</a:t>
            </a:r>
          </a:p>
          <a:p>
            <a:pPr>
              <a:buNone/>
            </a:pPr>
            <a:r>
              <a:rPr lang="en-GB" dirty="0" smtClean="0"/>
              <a:t>					1.4 m  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Volume = 1.2 x 1.4 x 1.1</a:t>
            </a:r>
          </a:p>
          <a:p>
            <a:pPr>
              <a:buNone/>
            </a:pPr>
            <a:r>
              <a:rPr lang="en-GB" dirty="0" smtClean="0"/>
              <a:t>		     = 1.848 m</a:t>
            </a:r>
            <a:r>
              <a:rPr lang="en-GB" baseline="30000" dirty="0" smtClean="0"/>
              <a:t>3</a:t>
            </a:r>
            <a:endParaRPr lang="en-GB" baseline="300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3491880" y="1340768"/>
            <a:ext cx="2952328" cy="1872208"/>
            <a:chOff x="3491880" y="1340768"/>
            <a:chExt cx="2952328" cy="1872208"/>
          </a:xfrm>
        </p:grpSpPr>
        <p:sp>
          <p:nvSpPr>
            <p:cNvPr id="10" name="Rectangle 9"/>
            <p:cNvSpPr/>
            <p:nvPr/>
          </p:nvSpPr>
          <p:spPr>
            <a:xfrm>
              <a:off x="3491880" y="1700808"/>
              <a:ext cx="1728192" cy="15121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3491880" y="1340768"/>
              <a:ext cx="1224136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220072" y="1340768"/>
              <a:ext cx="1224136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716016" y="1340768"/>
              <a:ext cx="17281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220072" y="2852936"/>
              <a:ext cx="1224136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444208" y="1340768"/>
              <a:ext cx="0" cy="15121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Functional Skills - Maths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Perimeter, Area and Volume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Perimeter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perimeter of a shape?</a:t>
            </a:r>
          </a:p>
          <a:p>
            <a:pPr lvl="1"/>
            <a:r>
              <a:rPr lang="en-GB" sz="3200" dirty="0" smtClean="0"/>
              <a:t> the length around the edge</a:t>
            </a:r>
          </a:p>
          <a:p>
            <a:r>
              <a:rPr lang="en-GB" dirty="0" smtClean="0"/>
              <a:t>How do you calculate the perimeter of a straight sided shape?</a:t>
            </a:r>
          </a:p>
          <a:p>
            <a:pPr lvl="7">
              <a:buNone/>
            </a:pPr>
            <a:r>
              <a:rPr lang="en-GB" sz="2400" dirty="0" smtClean="0"/>
              <a:t>8.5m</a:t>
            </a:r>
          </a:p>
          <a:p>
            <a:pPr lvl="7">
              <a:buNone/>
            </a:pPr>
            <a:endParaRPr lang="en-GB" dirty="0" smtClean="0"/>
          </a:p>
          <a:p>
            <a:pPr lvl="2">
              <a:buNone/>
            </a:pPr>
            <a:r>
              <a:rPr lang="en-GB" dirty="0" smtClean="0"/>
              <a:t>2.1m</a:t>
            </a:r>
          </a:p>
          <a:p>
            <a:pPr lvl="2">
              <a:buNone/>
            </a:pPr>
            <a:endParaRPr lang="en-GB" dirty="0" smtClean="0"/>
          </a:p>
          <a:p>
            <a:pPr lvl="2">
              <a:buNone/>
            </a:pPr>
            <a:r>
              <a:rPr lang="en-GB" dirty="0" smtClean="0"/>
              <a:t>Perimeter = 8.5 + 2.1 + 8.5 + 2.1 = 21.2 m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411760" y="4365104"/>
            <a:ext cx="374441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Perimeter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		6.3cm </a:t>
            </a:r>
          </a:p>
          <a:p>
            <a:pPr>
              <a:buNone/>
            </a:pPr>
            <a:r>
              <a:rPr lang="en-GB" dirty="0" smtClean="0"/>
              <a:t>						2.1cm</a:t>
            </a:r>
          </a:p>
          <a:p>
            <a:pPr>
              <a:buNone/>
            </a:pPr>
            <a:r>
              <a:rPr lang="en-GB" dirty="0" smtClean="0"/>
              <a:t>							1.2cm</a:t>
            </a:r>
          </a:p>
          <a:p>
            <a:pPr>
              <a:buNone/>
            </a:pPr>
            <a:r>
              <a:rPr lang="en-GB" dirty="0" smtClean="0"/>
              <a:t>								     0.8cm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Perimeter = 6.3 + 2.1 + 1.2 + 0.8 + 1.2 + 6.3 + 0.8 + 2.1 = 20.8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			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611560" y="2348880"/>
            <a:ext cx="6624736" cy="2088232"/>
            <a:chOff x="1691680" y="2924944"/>
            <a:chExt cx="6624736" cy="2088232"/>
          </a:xfrm>
        </p:grpSpPr>
        <p:sp>
          <p:nvSpPr>
            <p:cNvPr id="4" name="Rectangle 3"/>
            <p:cNvSpPr/>
            <p:nvPr/>
          </p:nvSpPr>
          <p:spPr>
            <a:xfrm>
              <a:off x="1691680" y="2924944"/>
              <a:ext cx="4248472" cy="20882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940152" y="3933056"/>
              <a:ext cx="237626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Perimeter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68552"/>
          </a:xfrm>
        </p:spPr>
        <p:txBody>
          <a:bodyPr/>
          <a:lstStyle/>
          <a:p>
            <a:r>
              <a:rPr lang="en-GB" dirty="0" smtClean="0"/>
              <a:t>What is the name we use for the perimeter of a circle?</a:t>
            </a:r>
          </a:p>
          <a:p>
            <a:pPr lvl="1">
              <a:buNone/>
            </a:pPr>
            <a:r>
              <a:rPr lang="en-GB" sz="3200" dirty="0" smtClean="0"/>
              <a:t>Circumference</a:t>
            </a:r>
          </a:p>
          <a:p>
            <a:r>
              <a:rPr lang="en-GB" dirty="0" smtClean="0"/>
              <a:t>How do we calculate the circumference of a circle?</a:t>
            </a:r>
          </a:p>
          <a:p>
            <a:pPr lvl="1">
              <a:buNone/>
            </a:pPr>
            <a:r>
              <a:rPr lang="en-GB" dirty="0" smtClean="0"/>
              <a:t>				</a:t>
            </a:r>
            <a:r>
              <a:rPr lang="en-GB" sz="3200" dirty="0" smtClean="0"/>
              <a:t>2 x radius x </a:t>
            </a:r>
            <a:r>
              <a:rPr lang="el-GR" sz="3200" dirty="0" smtClean="0"/>
              <a:t>π</a:t>
            </a:r>
            <a:r>
              <a:rPr lang="en-GB" sz="3200" dirty="0" smtClean="0"/>
              <a:t>	</a:t>
            </a:r>
          </a:p>
          <a:p>
            <a:pPr lvl="1">
              <a:buNone/>
            </a:pPr>
            <a:r>
              <a:rPr lang="en-GB" sz="3200" dirty="0" smtClean="0"/>
              <a:t>radius = distance from centre to the edge of a circle </a:t>
            </a:r>
          </a:p>
          <a:p>
            <a:pPr lvl="1">
              <a:buNone/>
            </a:pPr>
            <a:r>
              <a:rPr lang="el-GR" sz="3200" dirty="0" smtClean="0"/>
              <a:t>π</a:t>
            </a:r>
            <a:r>
              <a:rPr lang="en-GB" sz="3200" dirty="0" smtClean="0"/>
              <a:t> = 3.142</a:t>
            </a:r>
          </a:p>
          <a:p>
            <a:pPr lvl="1"/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Perimeter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680520"/>
          </a:xfrm>
        </p:spPr>
        <p:txBody>
          <a:bodyPr/>
          <a:lstStyle/>
          <a:p>
            <a:r>
              <a:rPr lang="en-GB" dirty="0" smtClean="0"/>
              <a:t>Radius = 5.2 mm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Perimeter = 2 x 5.2 x </a:t>
            </a:r>
            <a:r>
              <a:rPr lang="el-GR" dirty="0" smtClean="0"/>
              <a:t>π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		   = 32.67 mm</a:t>
            </a:r>
          </a:p>
          <a:p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2843808" y="2132856"/>
            <a:ext cx="2808312" cy="2592288"/>
            <a:chOff x="2915816" y="2708920"/>
            <a:chExt cx="2808312" cy="2592288"/>
          </a:xfrm>
        </p:grpSpPr>
        <p:sp>
          <p:nvSpPr>
            <p:cNvPr id="4" name="Oval 3"/>
            <p:cNvSpPr/>
            <p:nvPr/>
          </p:nvSpPr>
          <p:spPr>
            <a:xfrm>
              <a:off x="2915816" y="2708920"/>
              <a:ext cx="2808312" cy="259228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V="1">
              <a:off x="4355976" y="2780928"/>
              <a:ext cx="504056" cy="12241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area of a shape?</a:t>
            </a:r>
          </a:p>
          <a:p>
            <a:pPr>
              <a:buNone/>
            </a:pPr>
            <a:r>
              <a:rPr lang="en-GB" dirty="0" smtClean="0"/>
              <a:t>		How much flat space it takes up.</a:t>
            </a:r>
          </a:p>
          <a:p>
            <a:r>
              <a:rPr lang="en-GB" dirty="0" smtClean="0"/>
              <a:t>How do you calculate the area?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Area = length x width = </a:t>
            </a:r>
          </a:p>
          <a:p>
            <a:pPr>
              <a:buNone/>
            </a:pPr>
            <a:r>
              <a:rPr lang="en-GB" dirty="0" smtClean="0"/>
              <a:t>		8.5 x 2.1 = 17.85 m</a:t>
            </a:r>
            <a:r>
              <a:rPr lang="en-GB" baseline="30000" dirty="0" smtClean="0"/>
              <a:t>2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1560" y="3429000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lvl="7">
              <a:buNone/>
            </a:pPr>
            <a:r>
              <a:rPr lang="en-GB" sz="2400" dirty="0" smtClean="0"/>
              <a:t>8.5m</a:t>
            </a:r>
          </a:p>
          <a:p>
            <a:pPr lvl="7">
              <a:buNone/>
            </a:pPr>
            <a:endParaRPr lang="en-GB" dirty="0" smtClean="0"/>
          </a:p>
          <a:p>
            <a:pPr lvl="2">
              <a:buNone/>
            </a:pPr>
            <a:r>
              <a:rPr lang="en-GB" sz="2400" dirty="0" smtClean="0"/>
              <a:t>2.1m</a:t>
            </a:r>
          </a:p>
        </p:txBody>
      </p:sp>
      <p:sp>
        <p:nvSpPr>
          <p:cNvPr id="5" name="Rectangle 4"/>
          <p:cNvSpPr/>
          <p:nvPr/>
        </p:nvSpPr>
        <p:spPr>
          <a:xfrm>
            <a:off x="2339752" y="3861048"/>
            <a:ext cx="374441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		6.3cm </a:t>
            </a:r>
          </a:p>
          <a:p>
            <a:pPr>
              <a:buNone/>
            </a:pPr>
            <a:r>
              <a:rPr lang="en-GB" dirty="0" smtClean="0"/>
              <a:t>						2.1cm</a:t>
            </a:r>
          </a:p>
          <a:p>
            <a:pPr>
              <a:buNone/>
            </a:pPr>
            <a:r>
              <a:rPr lang="en-GB" dirty="0" smtClean="0"/>
              <a:t>							1.2cm</a:t>
            </a:r>
          </a:p>
          <a:p>
            <a:pPr>
              <a:buNone/>
            </a:pPr>
            <a:r>
              <a:rPr lang="en-GB" dirty="0" smtClean="0"/>
              <a:t>								     0.8cm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Area = (6.3 x (2.1+0.8)) + (1.2 x 0.8) </a:t>
            </a:r>
          </a:p>
          <a:p>
            <a:pPr>
              <a:buNone/>
            </a:pPr>
            <a:r>
              <a:rPr lang="en-GB" dirty="0" smtClean="0"/>
              <a:t>		=(6.3 x 2.9) + (1.2 x 0.8)</a:t>
            </a:r>
          </a:p>
          <a:p>
            <a:pPr>
              <a:buNone/>
            </a:pPr>
            <a:r>
              <a:rPr lang="en-GB" dirty="0" smtClean="0"/>
              <a:t>		= 18.27 + 0.96</a:t>
            </a:r>
          </a:p>
          <a:p>
            <a:pPr>
              <a:buNone/>
            </a:pPr>
            <a:r>
              <a:rPr lang="en-GB" dirty="0" smtClean="0"/>
              <a:t>		= 19.23 cm</a:t>
            </a:r>
            <a:r>
              <a:rPr lang="en-GB" baseline="30000" dirty="0" smtClean="0"/>
              <a:t>2</a:t>
            </a:r>
            <a:r>
              <a:rPr lang="en-GB" dirty="0" smtClean="0"/>
              <a:t>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					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611560" y="1916832"/>
            <a:ext cx="6624736" cy="2088232"/>
            <a:chOff x="1691680" y="2924944"/>
            <a:chExt cx="6624736" cy="2088232"/>
          </a:xfrm>
        </p:grpSpPr>
        <p:sp>
          <p:nvSpPr>
            <p:cNvPr id="4" name="Rectangle 3"/>
            <p:cNvSpPr/>
            <p:nvPr/>
          </p:nvSpPr>
          <p:spPr>
            <a:xfrm>
              <a:off x="1691680" y="2924944"/>
              <a:ext cx="4248472" cy="20882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940152" y="3933056"/>
              <a:ext cx="237626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Area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area of a circle?</a:t>
            </a:r>
          </a:p>
          <a:p>
            <a:pPr>
              <a:buNone/>
            </a:pPr>
            <a:r>
              <a:rPr lang="en-GB" dirty="0" smtClean="0"/>
              <a:t>			</a:t>
            </a:r>
            <a:r>
              <a:rPr lang="el-GR" dirty="0" smtClean="0"/>
              <a:t>π</a:t>
            </a:r>
            <a:r>
              <a:rPr lang="en-GB" dirty="0" smtClean="0"/>
              <a:t> x (radius)</a:t>
            </a:r>
            <a:r>
              <a:rPr lang="en-GB" baseline="30000" dirty="0" smtClean="0"/>
              <a:t>2</a:t>
            </a:r>
          </a:p>
          <a:p>
            <a:pPr>
              <a:buNone/>
            </a:pPr>
            <a:r>
              <a:rPr lang="en-GB" baseline="30000" dirty="0" smtClean="0"/>
              <a:t>Or</a:t>
            </a:r>
            <a:r>
              <a:rPr lang="en-GB" dirty="0" smtClean="0"/>
              <a:t> 		</a:t>
            </a:r>
            <a:r>
              <a:rPr lang="el-GR" dirty="0" smtClean="0"/>
              <a:t> π</a:t>
            </a:r>
            <a:r>
              <a:rPr lang="en-GB" dirty="0" smtClean="0"/>
              <a:t> x radius x radius</a:t>
            </a:r>
            <a:endParaRPr lang="en-GB" baseline="30000" dirty="0" smtClean="0"/>
          </a:p>
          <a:p>
            <a:pPr>
              <a:buNone/>
            </a:pPr>
            <a:endParaRPr lang="en-GB" baseline="30000" dirty="0" smtClean="0"/>
          </a:p>
          <a:p>
            <a:pPr>
              <a:buNone/>
            </a:pPr>
            <a:endParaRPr lang="en-GB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7E953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0B5394"/>
    </a:hlink>
    <a:folHlink>
      <a:srgbClr val="7E9532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0B5394"/>
    </a:hlink>
    <a:folHlink>
      <a:srgbClr val="7E953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354</Words>
  <Application>Microsoft Office PowerPoint</Application>
  <PresentationFormat>On-screen Show (4:3)</PresentationFormat>
  <Paragraphs>130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Flow</vt:lpstr>
      <vt:lpstr>Functional Skills Maths Area, perimeter and volume</vt:lpstr>
      <vt:lpstr>Functional Skills - Maths</vt:lpstr>
      <vt:lpstr>Perimeter</vt:lpstr>
      <vt:lpstr>Perimeter 2</vt:lpstr>
      <vt:lpstr>Perimeter 3</vt:lpstr>
      <vt:lpstr>Perimeter 4</vt:lpstr>
      <vt:lpstr>Area</vt:lpstr>
      <vt:lpstr>Area 2</vt:lpstr>
      <vt:lpstr>Area 3</vt:lpstr>
      <vt:lpstr>Area 4</vt:lpstr>
      <vt:lpstr>Area 5</vt:lpstr>
      <vt:lpstr>Area 6</vt:lpstr>
      <vt:lpstr>Area 7</vt:lpstr>
      <vt:lpstr>Volume </vt:lpstr>
      <vt:lpstr>Volume 2</vt:lpstr>
    </vt:vector>
  </TitlesOfParts>
  <Company>Weston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Area, perimeter and volume for Functional Maths</dc:title>
  <dc:creator>Louise Dumbell</dc:creator>
  <cp:lastModifiedBy>Janet Stephens</cp:lastModifiedBy>
  <cp:revision>86</cp:revision>
  <dcterms:created xsi:type="dcterms:W3CDTF">2011-10-07T09:57:29Z</dcterms:created>
  <dcterms:modified xsi:type="dcterms:W3CDTF">2020-04-08T08:46:37Z</dcterms:modified>
</cp:coreProperties>
</file>